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38"/>
  </p:notesMasterIdLst>
  <p:handoutMasterIdLst>
    <p:handoutMasterId r:id="rId39"/>
  </p:handoutMasterIdLst>
  <p:sldIdLst>
    <p:sldId id="494" r:id="rId2"/>
    <p:sldId id="406" r:id="rId3"/>
    <p:sldId id="407" r:id="rId4"/>
    <p:sldId id="410" r:id="rId5"/>
    <p:sldId id="411" r:id="rId6"/>
    <p:sldId id="412" r:id="rId7"/>
    <p:sldId id="416" r:id="rId8"/>
    <p:sldId id="435" r:id="rId9"/>
    <p:sldId id="414" r:id="rId10"/>
    <p:sldId id="437" r:id="rId11"/>
    <p:sldId id="417" r:id="rId12"/>
    <p:sldId id="418" r:id="rId13"/>
    <p:sldId id="420" r:id="rId14"/>
    <p:sldId id="419" r:id="rId15"/>
    <p:sldId id="276" r:id="rId16"/>
    <p:sldId id="398" r:id="rId17"/>
    <p:sldId id="423" r:id="rId18"/>
    <p:sldId id="328" r:id="rId19"/>
    <p:sldId id="391" r:id="rId20"/>
    <p:sldId id="399" r:id="rId21"/>
    <p:sldId id="401" r:id="rId22"/>
    <p:sldId id="392" r:id="rId23"/>
    <p:sldId id="358" r:id="rId24"/>
    <p:sldId id="402" r:id="rId25"/>
    <p:sldId id="403" r:id="rId26"/>
    <p:sldId id="360" r:id="rId27"/>
    <p:sldId id="361" r:id="rId28"/>
    <p:sldId id="362" r:id="rId29"/>
    <p:sldId id="379" r:id="rId30"/>
    <p:sldId id="365" r:id="rId31"/>
    <p:sldId id="404" r:id="rId32"/>
    <p:sldId id="366" r:id="rId33"/>
    <p:sldId id="367" r:id="rId34"/>
    <p:sldId id="428" r:id="rId35"/>
    <p:sldId id="349" r:id="rId36"/>
    <p:sldId id="373" r:id="rId37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FF"/>
    <a:srgbClr val="CCFFCC"/>
    <a:srgbClr val="FF9999"/>
    <a:srgbClr val="CCCCFF"/>
    <a:srgbClr val="009900"/>
    <a:srgbClr val="FF9933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5" autoAdjust="0"/>
    <p:restoredTop sz="93514" autoAdjust="0"/>
  </p:normalViewPr>
  <p:slideViewPr>
    <p:cSldViewPr snapToGrid="0">
      <p:cViewPr varScale="1">
        <p:scale>
          <a:sx n="118" d="100"/>
          <a:sy n="118" d="100"/>
        </p:scale>
        <p:origin x="100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4560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E79BB8E-DEB7-457D-B5A1-90ED2243E0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5724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7EC9-8DD2-4493-A5D9-44A66E52AB4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981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5A47A25-0677-45A1-ADC8-F8094B578D3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981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53866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BD9A16-86EF-4DAC-A2F5-5D677A46EB2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SzPct val="80000"/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955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CC5FE-7FDE-424D-85E8-BEF644B7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763AE0-F32D-4A21-9BF7-17A2A9DE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5B04A3-4071-472C-8341-3DB5F728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6BEFB9-E634-4345-A03A-FC4706C5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FDBF2323-F3EF-4601-A4D9-B678F06033B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457200" indent="-457200">
              <a:buClr>
                <a:schemeClr val="accent4">
                  <a:lumMod val="50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822960" indent="-457200">
              <a:buClr>
                <a:schemeClr val="accent4">
                  <a:lumMod val="50000"/>
                </a:schemeClr>
              </a:buClr>
              <a:buFont typeface="+mj-lt"/>
              <a:buAutoNum type="arabicPeriod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1143000" indent="-457200">
              <a:buClr>
                <a:schemeClr val="accent4">
                  <a:lumMod val="50000"/>
                </a:schemeClr>
              </a:buClr>
              <a:buFont typeface="+mj-lt"/>
              <a:buAutoNum type="arabicPeriod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485900" indent="-342900">
              <a:buClr>
                <a:schemeClr val="accent4">
                  <a:lumMod val="50000"/>
                </a:schemeClr>
              </a:buClr>
              <a:buFont typeface="+mj-lt"/>
              <a:buAutoNum type="arabicPeriod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943100" indent="-342900">
              <a:buClr>
                <a:schemeClr val="accent4">
                  <a:lumMod val="50000"/>
                </a:schemeClr>
              </a:buClr>
              <a:buFont typeface="+mj-lt"/>
              <a:buAutoNum type="arabicPeriod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109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3B6A0BCF-CC6D-41C1-90A5-8678AD4715E1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2149815-C8CD-4DAE-8827-E7610308C1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3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D82CE9D-6AD6-48B9-8744-A69162EB0F5A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732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39544B-E612-4DA7-919D-4B13AFE5AFD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432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5816B7-94B9-4EAC-91DD-CE8BB4739FF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461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4B4C9A-3C04-4D3E-91E4-0B67CC10F67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610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38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3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B8A08-3916-4E1A-926B-9DB33C65D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장 프로그램 작성 과정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227B60-13C7-40ED-AD49-983CA3E02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A04F333-F7F3-4D37-A588-44F5853268D2}"/>
              </a:ext>
            </a:extLst>
          </p:cNvPr>
          <p:cNvSpPr txBox="1">
            <a:spLocks/>
          </p:cNvSpPr>
          <p:nvPr/>
        </p:nvSpPr>
        <p:spPr>
          <a:xfrm>
            <a:off x="1853453" y="813586"/>
            <a:ext cx="4932829" cy="685801"/>
          </a:xfrm>
          <a:prstGeom prst="rect">
            <a:avLst/>
          </a:prstGeom>
          <a:ln>
            <a:noFill/>
          </a:ln>
        </p:spPr>
        <p:txBody>
          <a:bodyPr vert="horz" anchor="b">
            <a:normAutofit fontScale="92500"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rgbClr val="FFFF00"/>
                </a:solidFill>
              </a:rPr>
              <a:t>C</a:t>
            </a:r>
            <a:r>
              <a:rPr lang="ko-KR" altLang="en-US" dirty="0">
                <a:solidFill>
                  <a:srgbClr val="FFFF00"/>
                </a:solidFill>
              </a:rPr>
              <a:t> 언어 </a:t>
            </a:r>
            <a:r>
              <a:rPr lang="en-US" altLang="ko-KR" dirty="0">
                <a:solidFill>
                  <a:srgbClr val="FFFF00"/>
                </a:solidFill>
              </a:rPr>
              <a:t>Express(</a:t>
            </a:r>
            <a:r>
              <a:rPr lang="ko-KR" altLang="en-US" dirty="0">
                <a:solidFill>
                  <a:srgbClr val="FFFF00"/>
                </a:solidFill>
              </a:rPr>
              <a:t>개정</a:t>
            </a:r>
            <a:r>
              <a:rPr lang="en-US" altLang="ko-KR" dirty="0">
                <a:solidFill>
                  <a:srgbClr val="FFFF00"/>
                </a:solidFill>
              </a:rPr>
              <a:t>4</a:t>
            </a:r>
            <a:r>
              <a:rPr lang="ko-KR" altLang="en-US" dirty="0">
                <a:solidFill>
                  <a:srgbClr val="FFFF00"/>
                </a:solidFill>
              </a:rPr>
              <a:t>판</a:t>
            </a:r>
            <a:r>
              <a:rPr lang="en-US" altLang="ko-KR" dirty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D3EAE7-20F7-1047-407C-825A1B725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62" t="23733" r="2362" b="-155"/>
          <a:stretch/>
        </p:blipFill>
        <p:spPr>
          <a:xfrm>
            <a:off x="1403648" y="1916832"/>
            <a:ext cx="3600400" cy="275148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4FF6FE5-2CE8-31A4-BF74-95E3A1FD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096" y="1794195"/>
            <a:ext cx="2448272" cy="299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4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디버깅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C2345BB-641E-9AE5-CF92-6BC03B13C84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1488" y="1916611"/>
            <a:ext cx="7481023" cy="3843461"/>
          </a:xfrm>
        </p:spPr>
      </p:pic>
    </p:spTree>
    <p:extLst>
      <p:ext uri="{BB962C8B-B14F-4D97-AF65-F5344CB8AC3E}">
        <p14:creationId xmlns:p14="http://schemas.microsoft.com/office/powerpoint/2010/main" val="334536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64" y="4163346"/>
            <a:ext cx="3851973" cy="2694654"/>
          </a:xfrm>
          <a:prstGeom prst="rect">
            <a:avLst/>
          </a:prstGeom>
        </p:spPr>
      </p:pic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및 디버깅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실행 시간 오류</a:t>
            </a:r>
            <a:r>
              <a:rPr lang="en-US" altLang="ko-KR" dirty="0">
                <a:solidFill>
                  <a:schemeClr val="tx2"/>
                </a:solidFill>
              </a:rPr>
              <a:t>(run time error):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으로 나누는 것</a:t>
            </a:r>
          </a:p>
          <a:p>
            <a:pPr lvl="1"/>
            <a:r>
              <a:rPr lang="ko-KR" altLang="en-US" dirty="0"/>
              <a:t>잘못된 메모리 주소에 접근하는 것</a:t>
            </a:r>
          </a:p>
          <a:p>
            <a:r>
              <a:rPr lang="ko-KR" altLang="en-US" dirty="0">
                <a:solidFill>
                  <a:schemeClr val="tx2"/>
                </a:solidFill>
              </a:rPr>
              <a:t>논리 오류</a:t>
            </a:r>
            <a:r>
              <a:rPr lang="en-US" altLang="ko-KR" dirty="0">
                <a:solidFill>
                  <a:schemeClr val="tx2"/>
                </a:solidFill>
              </a:rPr>
              <a:t>(logical error):</a:t>
            </a:r>
            <a:r>
              <a:rPr lang="en-US" altLang="ko-KR" dirty="0">
                <a:latin typeface="Arial"/>
              </a:rPr>
              <a:t> </a:t>
            </a:r>
            <a:r>
              <a:rPr lang="ko-KR" altLang="en-US" dirty="0"/>
              <a:t>문법은 틀리지 않았으나 논리적으로 정확하지 않는 것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</p:txBody>
      </p:sp>
      <p:sp>
        <p:nvSpPr>
          <p:cNvPr id="432132" name="Rectangle 4"/>
          <p:cNvSpPr>
            <a:spLocks noChangeArrowheads="1"/>
          </p:cNvSpPr>
          <p:nvPr/>
        </p:nvSpPr>
        <p:spPr bwMode="auto">
          <a:xfrm>
            <a:off x="1297176" y="3987890"/>
            <a:ext cx="4843648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①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과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준비한다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에 밀가루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우유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계란을 넣고 잘 섞는다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오븐에 넣고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분 동안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350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도로 굽는다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3589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디버깅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소스에 존재하는 오류를 잡는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3" y="2299917"/>
            <a:ext cx="57245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44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디버깅의 유래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1945</a:t>
            </a:r>
            <a:r>
              <a:rPr lang="ko-KR" altLang="en-US" dirty="0"/>
              <a:t>년 마크 </a:t>
            </a:r>
            <a:r>
              <a:rPr lang="en-US" altLang="ko-KR" dirty="0"/>
              <a:t>II </a:t>
            </a:r>
            <a:r>
              <a:rPr lang="ko-KR" altLang="en-US" dirty="0"/>
              <a:t>컴퓨터가 릴레이 장치에 날아든 나방 때문에 고장을 일으켰고 이것을 “컴퓨터 버그</a:t>
            </a:r>
            <a:r>
              <a:rPr lang="en-US" altLang="ko-KR" dirty="0"/>
              <a:t>(bug: </a:t>
            </a:r>
            <a:r>
              <a:rPr lang="ko-KR" altLang="en-US" dirty="0"/>
              <a:t>벌레</a:t>
            </a:r>
            <a:r>
              <a:rPr lang="en-US" altLang="ko-KR" dirty="0"/>
              <a:t>)”</a:t>
            </a:r>
          </a:p>
          <a:p>
            <a:r>
              <a:rPr lang="ko-KR" altLang="en-US" dirty="0" err="1"/>
              <a:t>라고</a:t>
            </a:r>
            <a:r>
              <a:rPr lang="ko-KR" altLang="en-US" dirty="0"/>
              <a:t> 불렀다</a:t>
            </a:r>
            <a:r>
              <a:rPr lang="en-US" altLang="ko-KR" dirty="0"/>
              <a:t>. </a:t>
            </a:r>
            <a:r>
              <a:rPr lang="ko-KR" altLang="en-US" dirty="0"/>
              <a:t>여성 컴퓨터 과학자인 </a:t>
            </a:r>
            <a:r>
              <a:rPr lang="ko-KR" altLang="en-US" dirty="0" err="1"/>
              <a:t>그레이스</a:t>
            </a:r>
            <a:r>
              <a:rPr lang="ko-KR" altLang="en-US" dirty="0"/>
              <a:t> </a:t>
            </a:r>
            <a:r>
              <a:rPr lang="ko-KR" altLang="en-US" dirty="0" err="1"/>
              <a:t>호퍼가</a:t>
            </a:r>
            <a:r>
              <a:rPr lang="ko-KR" altLang="en-US" dirty="0"/>
              <a:t> 나방을 채집해 기록에 남기고 이를 “디버깅</a:t>
            </a:r>
            <a:r>
              <a:rPr lang="en-US" altLang="ko-KR" dirty="0"/>
              <a:t>(debugging)”</a:t>
            </a:r>
            <a:r>
              <a:rPr lang="ko-KR" altLang="en-US" dirty="0"/>
              <a:t>작업이라고 보고하였다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34" y="3714750"/>
            <a:ext cx="67818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소프트웨어의 유지 보수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소프트웨어의 유지 보수가 필요한 이유</a:t>
            </a:r>
          </a:p>
          <a:p>
            <a:pPr marL="822960" lvl="1" indent="-457200"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/>
              <a:t>디버깅 후에도 버그가 남아 있을 수 있기 때문</a:t>
            </a:r>
          </a:p>
          <a:p>
            <a:pPr marL="822960" lvl="1" indent="-457200"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/>
              <a:t>소프트웨어가 개발된 다음에 사용자의 요구가 추가될 수 있기 때문</a:t>
            </a:r>
          </a:p>
          <a:p>
            <a:r>
              <a:rPr lang="ko-KR" altLang="en-US" dirty="0"/>
              <a:t>유지 보수 비용이 전체 비용의 </a:t>
            </a:r>
            <a:r>
              <a:rPr lang="en-US" altLang="ko-KR" dirty="0"/>
              <a:t>50% </a:t>
            </a:r>
            <a:r>
              <a:rPr lang="ko-KR" altLang="en-US" dirty="0"/>
              <a:t>이상을 차지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76" y="3990975"/>
            <a:ext cx="39338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229600" cy="701675"/>
          </a:xfrm>
        </p:spPr>
        <p:txBody>
          <a:bodyPr>
            <a:spAutoFit/>
          </a:bodyPr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165897" name="Rectangle 9"/>
          <p:cNvSpPr>
            <a:spLocks noGrp="1" noChangeArrowheads="1"/>
          </p:cNvSpPr>
          <p:nvPr>
            <p:ph sz="quarter" idx="1"/>
          </p:nvPr>
        </p:nvSpPr>
        <p:spPr>
          <a:xfrm>
            <a:off x="468605" y="1744802"/>
            <a:ext cx="8212138" cy="4604150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통합 개발 환경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(IDE: integrated development environment</a:t>
            </a:r>
            <a:r>
              <a:rPr lang="en-US" altLang="ko-KR" dirty="0">
                <a:latin typeface="굴림" panose="020B0600000101010101" pitchFamily="50" charset="-127"/>
              </a:rPr>
              <a:t>) = </a:t>
            </a:r>
            <a:r>
              <a:rPr lang="ko-KR" altLang="en-US" dirty="0">
                <a:latin typeface="굴림" panose="020B0600000101010101" pitchFamily="50" charset="-127"/>
              </a:rPr>
              <a:t>에디터 </a:t>
            </a:r>
            <a:r>
              <a:rPr lang="en-US" altLang="ko-KR" dirty="0">
                <a:latin typeface="굴림" panose="020B0600000101010101" pitchFamily="50" charset="-127"/>
              </a:rPr>
              <a:t>+ </a:t>
            </a:r>
            <a:r>
              <a:rPr lang="ko-KR" altLang="en-US" dirty="0">
                <a:latin typeface="굴림" panose="020B0600000101010101" pitchFamily="50" charset="-127"/>
              </a:rPr>
              <a:t>컴파일러 </a:t>
            </a:r>
            <a:r>
              <a:rPr lang="en-US" altLang="ko-KR" dirty="0">
                <a:latin typeface="굴림" panose="020B0600000101010101" pitchFamily="50" charset="-127"/>
              </a:rPr>
              <a:t>+ </a:t>
            </a:r>
            <a:r>
              <a:rPr lang="ko-KR" altLang="en-US" dirty="0" err="1">
                <a:latin typeface="굴림" panose="020B0600000101010101" pitchFamily="50" charset="-127"/>
              </a:rPr>
              <a:t>디버거</a:t>
            </a:r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33" y="3341795"/>
            <a:ext cx="3590925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환경의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</a:t>
            </a:r>
            <a:r>
              <a:rPr lang="en-US" altLang="ko-KR" dirty="0"/>
              <a:t>:		</a:t>
            </a:r>
            <a:r>
              <a:rPr lang="ko-KR" altLang="en-US" dirty="0"/>
              <a:t>마이크로소프트 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(eclipse): 		</a:t>
            </a:r>
            <a:r>
              <a:rPr lang="ko-KR" altLang="en-US" dirty="0"/>
              <a:t>오픈 소스 프로젝트</a:t>
            </a:r>
            <a:endParaRPr lang="en-US" altLang="ko-KR" dirty="0"/>
          </a:p>
          <a:p>
            <a:r>
              <a:rPr lang="en-US" altLang="ko-KR" dirty="0"/>
              <a:t>Dev-C++: 			</a:t>
            </a:r>
            <a:r>
              <a:rPr lang="ko-KR" altLang="en-US" dirty="0"/>
              <a:t>오픈 소스 프로젝트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02" y="3240863"/>
            <a:ext cx="3175339" cy="28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스튜디오 설치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5537A9-A72C-6629-1CDD-04A69C67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694837"/>
            <a:ext cx="83439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6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솔루션과 프로젝트</a:t>
            </a:r>
          </a:p>
        </p:txBody>
      </p:sp>
      <p:sp>
        <p:nvSpPr>
          <p:cNvPr id="443474" name="Rectangle 82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솔루션</a:t>
            </a:r>
            <a:r>
              <a:rPr lang="en-US" altLang="ko-KR" dirty="0">
                <a:solidFill>
                  <a:srgbClr val="FF0000"/>
                </a:solidFill>
              </a:rPr>
              <a:t>(solution); </a:t>
            </a:r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해결에 필요한 프로젝트가 들어 있는 컨테이너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프로젝트</a:t>
            </a:r>
            <a:r>
              <a:rPr lang="en-US" altLang="ko-KR" dirty="0">
                <a:solidFill>
                  <a:srgbClr val="FF0000"/>
                </a:solidFill>
              </a:rPr>
              <a:t>(project</a:t>
            </a:r>
            <a:r>
              <a:rPr lang="en-US" altLang="ko-KR" dirty="0"/>
              <a:t>): </a:t>
            </a:r>
            <a:r>
              <a:rPr lang="ko-KR" altLang="en-US" dirty="0"/>
              <a:t>하나의 실행 파일을 만드는데 필요한 여러 가지 항목들이 들어 있는 컨테이너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0CA35-CFE8-150E-7C25-9FB72B3B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42" y="2819400"/>
            <a:ext cx="681037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첫번째 프로그램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2D6CD9-FE56-5875-611C-10A7C56B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71" y="1916222"/>
            <a:ext cx="6834204" cy="36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개발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C3B40-C4A0-723E-65F9-DD299E0E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3" y="1942346"/>
            <a:ext cx="8737473" cy="35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0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1"/>
              <a:t>헤더</a:t>
            </a:r>
            <a:r>
              <a:rPr lang="en-US" altLang="en-US" noProof="1"/>
              <a:t> </a:t>
            </a:r>
            <a:r>
              <a:rPr lang="ko-KR" altLang="en-US" noProof="1"/>
              <a:t>파일 포함</a:t>
            </a:r>
            <a:endParaRPr lang="ko-KR" altLang="en-US" dirty="0"/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92" y="1740460"/>
            <a:ext cx="8299912" cy="404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76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(function): </a:t>
            </a:r>
            <a:r>
              <a:rPr lang="ko-KR" altLang="en-US" dirty="0"/>
              <a:t>특정한 작업을 수행하기 위하여 작성된 독립적인 코드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수학적인 함수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dirty="0"/>
              <a:t>함수의 집합</a:t>
            </a:r>
          </a:p>
          <a:p>
            <a:endParaRPr lang="ko-KR" altLang="en-US" dirty="0"/>
          </a:p>
        </p:txBody>
      </p:sp>
      <p:graphicFrame>
        <p:nvGraphicFramePr>
          <p:cNvPr id="10" name="개체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83930212"/>
              </p:ext>
            </p:extLst>
          </p:nvPr>
        </p:nvGraphicFramePr>
        <p:xfrm>
          <a:off x="3517985" y="2287961"/>
          <a:ext cx="8715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30" imgH="228501" progId="Equation.3">
                  <p:embed/>
                </p:oleObj>
              </mc:Choice>
              <mc:Fallback>
                <p:oleObj name="Equation" r:id="rId2" imgW="622030" imgH="228501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85" y="2287961"/>
                        <a:ext cx="87153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5E7658EB-2900-46DD-812B-82B0C58F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D771CB-0723-6DAA-5B01-0EAB7E2D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372" y="2562130"/>
            <a:ext cx="3213512" cy="39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3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간략한 설명</a:t>
            </a:r>
          </a:p>
        </p:txBody>
      </p:sp>
      <p:pic>
        <p:nvPicPr>
          <p:cNvPr id="508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5" y="1649706"/>
            <a:ext cx="7439219" cy="338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48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문장</a:t>
            </a:r>
            <a:r>
              <a:rPr lang="en-US" altLang="ko-KR" sz="3600" dirty="0"/>
              <a:t>(</a:t>
            </a:r>
            <a:r>
              <a:rPr lang="ko-KR" altLang="en-US" sz="3600" dirty="0"/>
              <a:t>명령문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함수는 여러 개의 문장으로 이루어진다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문장들은 순차적으로 실행된다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문장의 끝에는 반드시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이 있어야 한다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98CF32-4095-BCE8-D996-D355F81F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77" y="3052009"/>
            <a:ext cx="7351675" cy="30439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pic>
        <p:nvPicPr>
          <p:cNvPr id="4925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29"/>
          <a:stretch/>
        </p:blipFill>
        <p:spPr bwMode="auto">
          <a:xfrm>
            <a:off x="315045" y="1506271"/>
            <a:ext cx="5036884" cy="44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9E4605C-6CA6-4BC4-BE94-45EDFF8557A3}"/>
              </a:ext>
            </a:extLst>
          </p:cNvPr>
          <p:cNvGrpSpPr/>
          <p:nvPr/>
        </p:nvGrpSpPr>
        <p:grpSpPr>
          <a:xfrm>
            <a:off x="5245787" y="2301780"/>
            <a:ext cx="3898213" cy="2055989"/>
            <a:chOff x="4963766" y="-1402131"/>
            <a:chExt cx="3663880" cy="13206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E7C988-0B93-4BE9-8EEC-E3596EB65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813" y="-431493"/>
              <a:ext cx="745785" cy="35005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ABE0AD-072B-4DAB-BE63-024CBFA14578}"/>
                </a:ext>
              </a:extLst>
            </p:cNvPr>
            <p:cNvSpPr/>
            <p:nvPr/>
          </p:nvSpPr>
          <p:spPr>
            <a:xfrm>
              <a:off x="4963766" y="-1402131"/>
              <a:ext cx="3663880" cy="1123893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latin typeface="Trebuchet MS" panose="020B0603020202020204" pitchFamily="34" charset="0"/>
                  <a:ea typeface="굴림" panose="020B0600000101010101" pitchFamily="50" charset="-127"/>
                </a:rPr>
                <a:t>Hello</a:t>
              </a:r>
              <a:r>
                <a:rPr lang="ko-KR" altLang="en-US" sz="1600" dirty="0">
                  <a:latin typeface="Trebuchet MS" panose="020B0603020202020204" pitchFamily="34" charset="0"/>
                  <a:ea typeface="굴림" panose="020B0600000101010101" pitchFamily="50" charset="-127"/>
                </a:rPr>
                <a:t> </a:t>
              </a:r>
              <a:r>
                <a:rPr lang="en-US" altLang="ko-KR" sz="1600" dirty="0">
                  <a:latin typeface="Trebuchet MS" panose="020B0603020202020204" pitchFamily="34" charset="0"/>
                  <a:ea typeface="굴림" panose="020B0600000101010101" pitchFamily="50" charset="-127"/>
                </a:rPr>
                <a:t>World!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911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</a:t>
            </a:r>
            <a:r>
              <a:rPr lang="ko-KR" altLang="en-US" dirty="0" err="1"/>
              <a:t>반환값</a:t>
            </a:r>
            <a:endParaRPr lang="ko-KR" altLang="en-US" dirty="0"/>
          </a:p>
        </p:txBody>
      </p:sp>
      <p:pic>
        <p:nvPicPr>
          <p:cNvPr id="4935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408" r="40188"/>
          <a:stretch/>
        </p:blipFill>
        <p:spPr bwMode="auto">
          <a:xfrm>
            <a:off x="1468975" y="2015231"/>
            <a:ext cx="4745396" cy="30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836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 </a:t>
            </a:r>
            <a:r>
              <a:rPr lang="en-US" altLang="ko-KR" sz="3600" dirty="0">
                <a:latin typeface="+mj-ea"/>
              </a:rPr>
              <a:t>#1</a:t>
            </a:r>
            <a:endParaRPr lang="ko-KR" altLang="en-US" sz="3600" dirty="0">
              <a:latin typeface="+mj-ea"/>
            </a:endParaRPr>
          </a:p>
        </p:txBody>
      </p:sp>
      <p:sp>
        <p:nvSpPr>
          <p:cNvPr id="492568" name="Rectangle 2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0977" name="_x262753960" descr="EMB000003d036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70" y="2267883"/>
            <a:ext cx="4321622" cy="34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첫번째 버전</a:t>
            </a:r>
            <a:endParaRPr lang="en-US" altLang="ko-KR" sz="3600" dirty="0">
              <a:latin typeface="+mj-ea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문장들은 순차적으로 실행된다는 사실 이용</a:t>
            </a: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96059" y="2348099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anose="020B0603020202020204" pitchFamily="34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anose="020B0603020202020204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Trebuchet MS" panose="020B0603020202020204" pitchFamily="34" charset="0"/>
              </a:rPr>
              <a:t>stdio.h</a:t>
            </a:r>
            <a:r>
              <a:rPr lang="en-US" altLang="ko-KR" dirty="0">
                <a:solidFill>
                  <a:srgbClr val="800000"/>
                </a:solidFill>
                <a:latin typeface="Trebuchet MS" panose="020B0603020202020204" pitchFamily="34" charset="0"/>
              </a:rPr>
              <a:t>&gt;</a:t>
            </a:r>
          </a:p>
          <a:p>
            <a:endParaRPr lang="ko-KR" altLang="en-US" dirty="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{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anose="020B0603020202020204" pitchFamily="34" charset="0"/>
              </a:rPr>
              <a:t>"Hello World!"</a:t>
            </a:r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);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Trebuchet MS" panose="020B0603020202020204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anose="020B0603020202020204" pitchFamily="34" charset="0"/>
              </a:rPr>
              <a:t>"Kim </a:t>
            </a:r>
            <a:r>
              <a:rPr lang="en-US" altLang="ko-KR" dirty="0" err="1">
                <a:solidFill>
                  <a:srgbClr val="800000"/>
                </a:solidFill>
                <a:latin typeface="Trebuchet MS" panose="020B0603020202020204" pitchFamily="34" charset="0"/>
              </a:rPr>
              <a:t>ChulSoo</a:t>
            </a:r>
            <a:r>
              <a:rPr lang="en-US" altLang="ko-KR" dirty="0">
                <a:solidFill>
                  <a:srgbClr val="800000"/>
                </a:solidFill>
                <a:latin typeface="Trebuchet MS" panose="020B0603020202020204" pitchFamily="34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);</a:t>
            </a:r>
          </a:p>
          <a:p>
            <a:pPr algn="just"/>
            <a:endParaRPr lang="en-US" altLang="ko-KR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  return</a:t>
            </a:r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 0;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anose="020B0603020202020204" pitchFamily="34" charset="0"/>
              </a:rPr>
              <a:t>}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01" name="_x262756120" descr="EMB000003d036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25" y="4552175"/>
            <a:ext cx="5067626" cy="23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40064" y="3171793"/>
            <a:ext cx="253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47902" y="2348099"/>
            <a:ext cx="3012633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6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개의</a:t>
            </a:r>
            <a:r>
              <a:rPr lang="en-US" altLang="ko-KR" sz="16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문장은 순차적으로 실행된다</a:t>
            </a:r>
          </a:p>
        </p:txBody>
      </p:sp>
      <p:sp>
        <p:nvSpPr>
          <p:cNvPr id="3" name="자유형 2"/>
          <p:cNvSpPr/>
          <p:nvPr/>
        </p:nvSpPr>
        <p:spPr bwMode="auto">
          <a:xfrm>
            <a:off x="3442969" y="2584927"/>
            <a:ext cx="2136162" cy="1068830"/>
          </a:xfrm>
          <a:custGeom>
            <a:avLst/>
            <a:gdLst>
              <a:gd name="connsiteX0" fmla="*/ 2136162 w 2136162"/>
              <a:gd name="connsiteY0" fmla="*/ 750 h 1068830"/>
              <a:gd name="connsiteX1" fmla="*/ 1897957 w 2136162"/>
              <a:gd name="connsiteY1" fmla="*/ 16118 h 1068830"/>
              <a:gd name="connsiteX2" fmla="*/ 1859536 w 2136162"/>
              <a:gd name="connsiteY2" fmla="*/ 31486 h 1068830"/>
              <a:gd name="connsiteX3" fmla="*/ 1798064 w 2136162"/>
              <a:gd name="connsiteY3" fmla="*/ 46854 h 1068830"/>
              <a:gd name="connsiteX4" fmla="*/ 1767328 w 2136162"/>
              <a:gd name="connsiteY4" fmla="*/ 69906 h 1068830"/>
              <a:gd name="connsiteX5" fmla="*/ 1728908 w 2136162"/>
              <a:gd name="connsiteY5" fmla="*/ 85274 h 1068830"/>
              <a:gd name="connsiteX6" fmla="*/ 1652068 w 2136162"/>
              <a:gd name="connsiteY6" fmla="*/ 169798 h 1068830"/>
              <a:gd name="connsiteX7" fmla="*/ 1629015 w 2136162"/>
              <a:gd name="connsiteY7" fmla="*/ 192850 h 1068830"/>
              <a:gd name="connsiteX8" fmla="*/ 1613647 w 2136162"/>
              <a:gd name="connsiteY8" fmla="*/ 223587 h 1068830"/>
              <a:gd name="connsiteX9" fmla="*/ 1582911 w 2136162"/>
              <a:gd name="connsiteY9" fmla="*/ 262007 h 1068830"/>
              <a:gd name="connsiteX10" fmla="*/ 1575227 w 2136162"/>
              <a:gd name="connsiteY10" fmla="*/ 308111 h 1068830"/>
              <a:gd name="connsiteX11" fmla="*/ 1567543 w 2136162"/>
              <a:gd name="connsiteY11" fmla="*/ 331163 h 1068830"/>
              <a:gd name="connsiteX12" fmla="*/ 1575227 w 2136162"/>
              <a:gd name="connsiteY12" fmla="*/ 554000 h 1068830"/>
              <a:gd name="connsiteX13" fmla="*/ 1582911 w 2136162"/>
              <a:gd name="connsiteY13" fmla="*/ 615472 h 1068830"/>
              <a:gd name="connsiteX14" fmla="*/ 1598279 w 2136162"/>
              <a:gd name="connsiteY14" fmla="*/ 646208 h 1068830"/>
              <a:gd name="connsiteX15" fmla="*/ 1613647 w 2136162"/>
              <a:gd name="connsiteY15" fmla="*/ 738417 h 1068830"/>
              <a:gd name="connsiteX16" fmla="*/ 1621331 w 2136162"/>
              <a:gd name="connsiteY16" fmla="*/ 761469 h 1068830"/>
              <a:gd name="connsiteX17" fmla="*/ 1613647 w 2136162"/>
              <a:gd name="connsiteY17" fmla="*/ 822941 h 1068830"/>
              <a:gd name="connsiteX18" fmla="*/ 1544491 w 2136162"/>
              <a:gd name="connsiteY18" fmla="*/ 830625 h 1068830"/>
              <a:gd name="connsiteX19" fmla="*/ 1375442 w 2136162"/>
              <a:gd name="connsiteY19" fmla="*/ 845993 h 1068830"/>
              <a:gd name="connsiteX20" fmla="*/ 1290918 w 2136162"/>
              <a:gd name="connsiteY20" fmla="*/ 853677 h 1068830"/>
              <a:gd name="connsiteX21" fmla="*/ 414938 w 2136162"/>
              <a:gd name="connsiteY21" fmla="*/ 861361 h 1068830"/>
              <a:gd name="connsiteX22" fmla="*/ 384202 w 2136162"/>
              <a:gd name="connsiteY22" fmla="*/ 869045 h 1068830"/>
              <a:gd name="connsiteX23" fmla="*/ 345782 w 2136162"/>
              <a:gd name="connsiteY23" fmla="*/ 884413 h 1068830"/>
              <a:gd name="connsiteX24" fmla="*/ 291994 w 2136162"/>
              <a:gd name="connsiteY24" fmla="*/ 892097 h 1068830"/>
              <a:gd name="connsiteX25" fmla="*/ 253573 w 2136162"/>
              <a:gd name="connsiteY25" fmla="*/ 899781 h 1068830"/>
              <a:gd name="connsiteX26" fmla="*/ 145997 w 2136162"/>
              <a:gd name="connsiteY26" fmla="*/ 945886 h 1068830"/>
              <a:gd name="connsiteX27" fmla="*/ 76841 w 2136162"/>
              <a:gd name="connsiteY27" fmla="*/ 984306 h 1068830"/>
              <a:gd name="connsiteX28" fmla="*/ 38420 w 2136162"/>
              <a:gd name="connsiteY28" fmla="*/ 1022726 h 1068830"/>
              <a:gd name="connsiteX29" fmla="*/ 0 w 2136162"/>
              <a:gd name="connsiteY29" fmla="*/ 1068830 h 1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36162" h="1068830">
                <a:moveTo>
                  <a:pt x="2136162" y="750"/>
                </a:moveTo>
                <a:cubicBezTo>
                  <a:pt x="2098515" y="2144"/>
                  <a:pt x="1968305" y="-7331"/>
                  <a:pt x="1897957" y="16118"/>
                </a:cubicBezTo>
                <a:cubicBezTo>
                  <a:pt x="1884871" y="20480"/>
                  <a:pt x="1872720" y="27430"/>
                  <a:pt x="1859536" y="31486"/>
                </a:cubicBezTo>
                <a:cubicBezTo>
                  <a:pt x="1839349" y="37697"/>
                  <a:pt x="1798064" y="46854"/>
                  <a:pt x="1798064" y="46854"/>
                </a:cubicBezTo>
                <a:cubicBezTo>
                  <a:pt x="1787819" y="54538"/>
                  <a:pt x="1778523" y="63687"/>
                  <a:pt x="1767328" y="69906"/>
                </a:cubicBezTo>
                <a:cubicBezTo>
                  <a:pt x="1755271" y="76605"/>
                  <a:pt x="1740063" y="77161"/>
                  <a:pt x="1728908" y="85274"/>
                </a:cubicBezTo>
                <a:cubicBezTo>
                  <a:pt x="1693932" y="110711"/>
                  <a:pt x="1679232" y="138754"/>
                  <a:pt x="1652068" y="169798"/>
                </a:cubicBezTo>
                <a:cubicBezTo>
                  <a:pt x="1644912" y="177976"/>
                  <a:pt x="1636699" y="185166"/>
                  <a:pt x="1629015" y="192850"/>
                </a:cubicBezTo>
                <a:cubicBezTo>
                  <a:pt x="1623892" y="203096"/>
                  <a:pt x="1620001" y="214056"/>
                  <a:pt x="1613647" y="223587"/>
                </a:cubicBezTo>
                <a:cubicBezTo>
                  <a:pt x="1604550" y="237233"/>
                  <a:pt x="1589698" y="247077"/>
                  <a:pt x="1582911" y="262007"/>
                </a:cubicBezTo>
                <a:cubicBezTo>
                  <a:pt x="1576464" y="276190"/>
                  <a:pt x="1578607" y="292902"/>
                  <a:pt x="1575227" y="308111"/>
                </a:cubicBezTo>
                <a:cubicBezTo>
                  <a:pt x="1573470" y="316018"/>
                  <a:pt x="1570104" y="323479"/>
                  <a:pt x="1567543" y="331163"/>
                </a:cubicBezTo>
                <a:cubicBezTo>
                  <a:pt x="1570104" y="405442"/>
                  <a:pt x="1571215" y="479785"/>
                  <a:pt x="1575227" y="554000"/>
                </a:cubicBezTo>
                <a:cubicBezTo>
                  <a:pt x="1576342" y="574620"/>
                  <a:pt x="1577903" y="595438"/>
                  <a:pt x="1582911" y="615472"/>
                </a:cubicBezTo>
                <a:cubicBezTo>
                  <a:pt x="1585689" y="626585"/>
                  <a:pt x="1593156" y="635963"/>
                  <a:pt x="1598279" y="646208"/>
                </a:cubicBezTo>
                <a:cubicBezTo>
                  <a:pt x="1602616" y="676569"/>
                  <a:pt x="1606156" y="708454"/>
                  <a:pt x="1613647" y="738417"/>
                </a:cubicBezTo>
                <a:cubicBezTo>
                  <a:pt x="1615611" y="746275"/>
                  <a:pt x="1618770" y="753785"/>
                  <a:pt x="1621331" y="761469"/>
                </a:cubicBezTo>
                <a:cubicBezTo>
                  <a:pt x="1618770" y="781960"/>
                  <a:pt x="1628996" y="809127"/>
                  <a:pt x="1613647" y="822941"/>
                </a:cubicBezTo>
                <a:cubicBezTo>
                  <a:pt x="1596407" y="838457"/>
                  <a:pt x="1567452" y="827345"/>
                  <a:pt x="1544491" y="830625"/>
                </a:cubicBezTo>
                <a:cubicBezTo>
                  <a:pt x="1390756" y="852587"/>
                  <a:pt x="1761388" y="818426"/>
                  <a:pt x="1375442" y="845993"/>
                </a:cubicBezTo>
                <a:cubicBezTo>
                  <a:pt x="1347223" y="848009"/>
                  <a:pt x="1319205" y="853224"/>
                  <a:pt x="1290918" y="853677"/>
                </a:cubicBezTo>
                <a:lnTo>
                  <a:pt x="414938" y="861361"/>
                </a:lnTo>
                <a:cubicBezTo>
                  <a:pt x="404693" y="863922"/>
                  <a:pt x="394221" y="865705"/>
                  <a:pt x="384202" y="869045"/>
                </a:cubicBezTo>
                <a:cubicBezTo>
                  <a:pt x="371117" y="873407"/>
                  <a:pt x="359163" y="881068"/>
                  <a:pt x="345782" y="884413"/>
                </a:cubicBezTo>
                <a:cubicBezTo>
                  <a:pt x="328211" y="888806"/>
                  <a:pt x="309859" y="889120"/>
                  <a:pt x="291994" y="892097"/>
                </a:cubicBezTo>
                <a:cubicBezTo>
                  <a:pt x="279111" y="894244"/>
                  <a:pt x="266380" y="897220"/>
                  <a:pt x="253573" y="899781"/>
                </a:cubicBezTo>
                <a:cubicBezTo>
                  <a:pt x="212690" y="920224"/>
                  <a:pt x="198489" y="928389"/>
                  <a:pt x="145997" y="945886"/>
                </a:cubicBezTo>
                <a:cubicBezTo>
                  <a:pt x="117009" y="955549"/>
                  <a:pt x="103264" y="957884"/>
                  <a:pt x="76841" y="984306"/>
                </a:cubicBezTo>
                <a:cubicBezTo>
                  <a:pt x="64034" y="997113"/>
                  <a:pt x="49287" y="1008237"/>
                  <a:pt x="38420" y="1022726"/>
                </a:cubicBezTo>
                <a:cubicBezTo>
                  <a:pt x="11021" y="1059258"/>
                  <a:pt x="24424" y="1044406"/>
                  <a:pt x="0" y="106883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2728354" y="4053327"/>
            <a:ext cx="1191025" cy="1091694"/>
          </a:xfrm>
          <a:custGeom>
            <a:avLst/>
            <a:gdLst>
              <a:gd name="connsiteX0" fmla="*/ 0 w 1191025"/>
              <a:gd name="connsiteY0" fmla="*/ 0 h 1091694"/>
              <a:gd name="connsiteX1" fmla="*/ 99893 w 1191025"/>
              <a:gd name="connsiteY1" fmla="*/ 84524 h 1091694"/>
              <a:gd name="connsiteX2" fmla="*/ 122945 w 1191025"/>
              <a:gd name="connsiteY2" fmla="*/ 115260 h 1091694"/>
              <a:gd name="connsiteX3" fmla="*/ 153681 w 1191025"/>
              <a:gd name="connsiteY3" fmla="*/ 130629 h 1091694"/>
              <a:gd name="connsiteX4" fmla="*/ 192101 w 1191025"/>
              <a:gd name="connsiteY4" fmla="*/ 161365 h 1091694"/>
              <a:gd name="connsiteX5" fmla="*/ 215153 w 1191025"/>
              <a:gd name="connsiteY5" fmla="*/ 192101 h 1091694"/>
              <a:gd name="connsiteX6" fmla="*/ 238205 w 1191025"/>
              <a:gd name="connsiteY6" fmla="*/ 215153 h 1091694"/>
              <a:gd name="connsiteX7" fmla="*/ 253573 w 1191025"/>
              <a:gd name="connsiteY7" fmla="*/ 238205 h 1091694"/>
              <a:gd name="connsiteX8" fmla="*/ 276625 w 1191025"/>
              <a:gd name="connsiteY8" fmla="*/ 268941 h 1091694"/>
              <a:gd name="connsiteX9" fmla="*/ 284309 w 1191025"/>
              <a:gd name="connsiteY9" fmla="*/ 291993 h 1091694"/>
              <a:gd name="connsiteX10" fmla="*/ 291993 w 1191025"/>
              <a:gd name="connsiteY10" fmla="*/ 338097 h 1091694"/>
              <a:gd name="connsiteX11" fmla="*/ 299677 w 1191025"/>
              <a:gd name="connsiteY11" fmla="*/ 368834 h 1091694"/>
              <a:gd name="connsiteX12" fmla="*/ 307362 w 1191025"/>
              <a:gd name="connsiteY12" fmla="*/ 683879 h 1091694"/>
              <a:gd name="connsiteX13" fmla="*/ 322730 w 1191025"/>
              <a:gd name="connsiteY13" fmla="*/ 714615 h 1091694"/>
              <a:gd name="connsiteX14" fmla="*/ 376518 w 1191025"/>
              <a:gd name="connsiteY14" fmla="*/ 768403 h 1091694"/>
              <a:gd name="connsiteX15" fmla="*/ 430306 w 1191025"/>
              <a:gd name="connsiteY15" fmla="*/ 814508 h 1091694"/>
              <a:gd name="connsiteX16" fmla="*/ 453358 w 1191025"/>
              <a:gd name="connsiteY16" fmla="*/ 822192 h 1091694"/>
              <a:gd name="connsiteX17" fmla="*/ 530198 w 1191025"/>
              <a:gd name="connsiteY17" fmla="*/ 868296 h 1091694"/>
              <a:gd name="connsiteX18" fmla="*/ 676195 w 1191025"/>
              <a:gd name="connsiteY18" fmla="*/ 929768 h 1091694"/>
              <a:gd name="connsiteX19" fmla="*/ 714615 w 1191025"/>
              <a:gd name="connsiteY19" fmla="*/ 945136 h 1091694"/>
              <a:gd name="connsiteX20" fmla="*/ 760719 w 1191025"/>
              <a:gd name="connsiteY20" fmla="*/ 968188 h 1091694"/>
              <a:gd name="connsiteX21" fmla="*/ 799140 w 1191025"/>
              <a:gd name="connsiteY21" fmla="*/ 975872 h 1091694"/>
              <a:gd name="connsiteX22" fmla="*/ 845244 w 1191025"/>
              <a:gd name="connsiteY22" fmla="*/ 998924 h 1091694"/>
              <a:gd name="connsiteX23" fmla="*/ 883664 w 1191025"/>
              <a:gd name="connsiteY23" fmla="*/ 1006608 h 1091694"/>
              <a:gd name="connsiteX24" fmla="*/ 952820 w 1191025"/>
              <a:gd name="connsiteY24" fmla="*/ 1037345 h 1091694"/>
              <a:gd name="connsiteX25" fmla="*/ 1021977 w 1191025"/>
              <a:gd name="connsiteY25" fmla="*/ 1060397 h 1091694"/>
              <a:gd name="connsiteX26" fmla="*/ 1075765 w 1191025"/>
              <a:gd name="connsiteY26" fmla="*/ 1068081 h 1091694"/>
              <a:gd name="connsiteX27" fmla="*/ 1106501 w 1191025"/>
              <a:gd name="connsiteY27" fmla="*/ 1075765 h 1091694"/>
              <a:gd name="connsiteX28" fmla="*/ 1144921 w 1191025"/>
              <a:gd name="connsiteY28" fmla="*/ 1083449 h 1091694"/>
              <a:gd name="connsiteX29" fmla="*/ 1167973 w 1191025"/>
              <a:gd name="connsiteY29" fmla="*/ 1091133 h 1091694"/>
              <a:gd name="connsiteX30" fmla="*/ 1191025 w 1191025"/>
              <a:gd name="connsiteY30" fmla="*/ 1091133 h 10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91025" h="1091694">
                <a:moveTo>
                  <a:pt x="0" y="0"/>
                </a:moveTo>
                <a:cubicBezTo>
                  <a:pt x="46393" y="27836"/>
                  <a:pt x="60603" y="32138"/>
                  <a:pt x="99893" y="84524"/>
                </a:cubicBezTo>
                <a:cubicBezTo>
                  <a:pt x="107577" y="94769"/>
                  <a:pt x="113222" y="106925"/>
                  <a:pt x="122945" y="115260"/>
                </a:cubicBezTo>
                <a:cubicBezTo>
                  <a:pt x="131642" y="122715"/>
                  <a:pt x="144150" y="124275"/>
                  <a:pt x="153681" y="130629"/>
                </a:cubicBezTo>
                <a:cubicBezTo>
                  <a:pt x="167327" y="139727"/>
                  <a:pt x="180504" y="149768"/>
                  <a:pt x="192101" y="161365"/>
                </a:cubicBezTo>
                <a:cubicBezTo>
                  <a:pt x="201157" y="170421"/>
                  <a:pt x="206819" y="182377"/>
                  <a:pt x="215153" y="192101"/>
                </a:cubicBezTo>
                <a:cubicBezTo>
                  <a:pt x="222225" y="200352"/>
                  <a:pt x="231248" y="206805"/>
                  <a:pt x="238205" y="215153"/>
                </a:cubicBezTo>
                <a:cubicBezTo>
                  <a:pt x="244117" y="222248"/>
                  <a:pt x="248205" y="230690"/>
                  <a:pt x="253573" y="238205"/>
                </a:cubicBezTo>
                <a:cubicBezTo>
                  <a:pt x="261017" y="248626"/>
                  <a:pt x="268941" y="258696"/>
                  <a:pt x="276625" y="268941"/>
                </a:cubicBezTo>
                <a:cubicBezTo>
                  <a:pt x="279186" y="276625"/>
                  <a:pt x="282552" y="284086"/>
                  <a:pt x="284309" y="291993"/>
                </a:cubicBezTo>
                <a:cubicBezTo>
                  <a:pt x="287689" y="307202"/>
                  <a:pt x="288938" y="322820"/>
                  <a:pt x="291993" y="338097"/>
                </a:cubicBezTo>
                <a:cubicBezTo>
                  <a:pt x="294064" y="348453"/>
                  <a:pt x="297116" y="358588"/>
                  <a:pt x="299677" y="368834"/>
                </a:cubicBezTo>
                <a:cubicBezTo>
                  <a:pt x="302239" y="473849"/>
                  <a:pt x="300374" y="579065"/>
                  <a:pt x="307362" y="683879"/>
                </a:cubicBezTo>
                <a:cubicBezTo>
                  <a:pt x="308124" y="695308"/>
                  <a:pt x="316659" y="704901"/>
                  <a:pt x="322730" y="714615"/>
                </a:cubicBezTo>
                <a:cubicBezTo>
                  <a:pt x="348343" y="755596"/>
                  <a:pt x="340659" y="737667"/>
                  <a:pt x="376518" y="768403"/>
                </a:cubicBezTo>
                <a:cubicBezTo>
                  <a:pt x="403768" y="791760"/>
                  <a:pt x="396602" y="795248"/>
                  <a:pt x="430306" y="814508"/>
                </a:cubicBezTo>
                <a:cubicBezTo>
                  <a:pt x="437338" y="818527"/>
                  <a:pt x="446226" y="818352"/>
                  <a:pt x="453358" y="822192"/>
                </a:cubicBezTo>
                <a:cubicBezTo>
                  <a:pt x="479658" y="836353"/>
                  <a:pt x="503481" y="854938"/>
                  <a:pt x="530198" y="868296"/>
                </a:cubicBezTo>
                <a:cubicBezTo>
                  <a:pt x="704457" y="955424"/>
                  <a:pt x="515652" y="865551"/>
                  <a:pt x="676195" y="929768"/>
                </a:cubicBezTo>
                <a:cubicBezTo>
                  <a:pt x="689002" y="934891"/>
                  <a:pt x="702058" y="939428"/>
                  <a:pt x="714615" y="945136"/>
                </a:cubicBezTo>
                <a:cubicBezTo>
                  <a:pt x="730257" y="952246"/>
                  <a:pt x="744571" y="962316"/>
                  <a:pt x="760719" y="968188"/>
                </a:cubicBezTo>
                <a:cubicBezTo>
                  <a:pt x="772993" y="972651"/>
                  <a:pt x="786469" y="972704"/>
                  <a:pt x="799140" y="975872"/>
                </a:cubicBezTo>
                <a:cubicBezTo>
                  <a:pt x="870709" y="993764"/>
                  <a:pt x="770124" y="970754"/>
                  <a:pt x="845244" y="998924"/>
                </a:cubicBezTo>
                <a:cubicBezTo>
                  <a:pt x="857473" y="1003510"/>
                  <a:pt x="870857" y="1004047"/>
                  <a:pt x="883664" y="1006608"/>
                </a:cubicBezTo>
                <a:cubicBezTo>
                  <a:pt x="928010" y="1036172"/>
                  <a:pt x="884246" y="1009916"/>
                  <a:pt x="952820" y="1037345"/>
                </a:cubicBezTo>
                <a:cubicBezTo>
                  <a:pt x="983038" y="1049432"/>
                  <a:pt x="991647" y="1054882"/>
                  <a:pt x="1021977" y="1060397"/>
                </a:cubicBezTo>
                <a:cubicBezTo>
                  <a:pt x="1039796" y="1063637"/>
                  <a:pt x="1057946" y="1064841"/>
                  <a:pt x="1075765" y="1068081"/>
                </a:cubicBezTo>
                <a:cubicBezTo>
                  <a:pt x="1086155" y="1069970"/>
                  <a:pt x="1096192" y="1073474"/>
                  <a:pt x="1106501" y="1075765"/>
                </a:cubicBezTo>
                <a:cubicBezTo>
                  <a:pt x="1119250" y="1078598"/>
                  <a:pt x="1132251" y="1080281"/>
                  <a:pt x="1144921" y="1083449"/>
                </a:cubicBezTo>
                <a:cubicBezTo>
                  <a:pt x="1152779" y="1085413"/>
                  <a:pt x="1159984" y="1089801"/>
                  <a:pt x="1167973" y="1091133"/>
                </a:cubicBezTo>
                <a:cubicBezTo>
                  <a:pt x="1175552" y="1092396"/>
                  <a:pt x="1183341" y="1091133"/>
                  <a:pt x="1191025" y="109113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줄바꿈</a:t>
            </a:r>
            <a:r>
              <a:rPr lang="ko-KR" altLang="en-US" dirty="0"/>
              <a:t> 문자</a:t>
            </a:r>
            <a:r>
              <a:rPr lang="en-US" altLang="ko-KR" dirty="0"/>
              <a:t>(</a:t>
            </a:r>
            <a:r>
              <a:rPr lang="ko-KR" altLang="en-US" dirty="0" err="1"/>
              <a:t>개행</a:t>
            </a:r>
            <a:r>
              <a:rPr lang="ko-KR" altLang="en-US" dirty="0"/>
              <a:t> 문자</a:t>
            </a:r>
            <a:r>
              <a:rPr lang="en-US" altLang="ko-KR" dirty="0"/>
              <a:t>, newline character)</a:t>
            </a:r>
            <a:endParaRPr lang="ko-KR" altLang="en-US" dirty="0"/>
          </a:p>
        </p:txBody>
      </p:sp>
      <p:sp>
        <p:nvSpPr>
          <p:cNvPr id="49459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줄바꿈</a:t>
            </a:r>
            <a:r>
              <a:rPr lang="ko-KR" altLang="en-US" dirty="0"/>
              <a:t> 문자인 </a:t>
            </a:r>
            <a:r>
              <a:rPr lang="en-US" altLang="ko-KR" b="1" dirty="0">
                <a:solidFill>
                  <a:srgbClr val="FF0000"/>
                </a:solidFill>
              </a:rPr>
              <a:t>\n</a:t>
            </a:r>
            <a:r>
              <a:rPr lang="ko-KR" altLang="en-US" dirty="0"/>
              <a:t>은 화면에서 커서</a:t>
            </a:r>
            <a:r>
              <a:rPr lang="en-US" altLang="ko-KR" dirty="0"/>
              <a:t>(cursor)</a:t>
            </a:r>
            <a:r>
              <a:rPr lang="ko-KR" altLang="en-US" dirty="0"/>
              <a:t>를 다음줄로 이동하게 한다</a:t>
            </a:r>
            <a:r>
              <a:rPr lang="en-US" altLang="ko-KR" dirty="0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025" name="_x262753400" descr="EMB000003d036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99" y="2078532"/>
            <a:ext cx="6692201" cy="38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158137" y="4679577"/>
            <a:ext cx="238205" cy="637775"/>
          </a:xfrm>
          <a:prstGeom prst="roundRect">
            <a:avLst/>
          </a:prstGeom>
          <a:solidFill>
            <a:schemeClr val="accent1">
              <a:alpha val="31000"/>
            </a:schemeClr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변경된 프로그램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>
                <a:latin typeface="굴림" panose="020B0600000101010101" pitchFamily="50" charset="-127"/>
              </a:rPr>
              <a:t>줄바꿈</a:t>
            </a:r>
            <a:r>
              <a:rPr lang="ko-KR" altLang="en-US" dirty="0">
                <a:latin typeface="굴림" panose="020B0600000101010101" pitchFamily="50" charset="-127"/>
              </a:rPr>
              <a:t> 문자를 추가하면 우리가 원하던 결과가 된다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1049217" y="2190577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>
                <a:latin typeface="Trebuchet MS" pitchFamily="34" charset="0"/>
                <a:ea typeface="돋움체"/>
              </a:rPr>
              <a:t>#include &lt;</a:t>
            </a:r>
            <a:r>
              <a:rPr lang="en-US" altLang="ko-KR" dirty="0" err="1">
                <a:latin typeface="Trebuchet MS" pitchFamily="34" charset="0"/>
                <a:ea typeface="돋움체"/>
              </a:rPr>
              <a:t>stdio.h</a:t>
            </a:r>
            <a:r>
              <a:rPr lang="en-US" altLang="ko-KR" dirty="0">
                <a:latin typeface="Trebuchet MS" pitchFamily="34" charset="0"/>
                <a:ea typeface="돋움체"/>
              </a:rPr>
              <a:t>&gt;</a:t>
            </a:r>
          </a:p>
          <a:p>
            <a:endParaRPr lang="en-US" altLang="ko-KR" dirty="0">
              <a:latin typeface="Trebuchet MS" pitchFamily="34" charset="0"/>
              <a:ea typeface="돋움체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  <a:ea typeface="돋움체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  <a:ea typeface="돋움체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{</a:t>
            </a:r>
          </a:p>
          <a:p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"Hello World!\n"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"Kim </a:t>
            </a:r>
            <a:r>
              <a:rPr lang="en-US" altLang="ko-KR" dirty="0" err="1">
                <a:solidFill>
                  <a:srgbClr val="A31515"/>
                </a:solidFill>
                <a:latin typeface="Trebuchet MS" pitchFamily="34" charset="0"/>
                <a:ea typeface="돋움체"/>
              </a:rPr>
              <a:t>ChulSoo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 return 0;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}</a:t>
            </a:r>
          </a:p>
        </p:txBody>
      </p:sp>
      <p:pic>
        <p:nvPicPr>
          <p:cNvPr id="538634" name="Picture 10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7931" y="1103460"/>
            <a:ext cx="12017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5073" name="_x262754680" descr="EMB000003d036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62" y="3322504"/>
            <a:ext cx="2689862" cy="21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3842017" y="3596128"/>
            <a:ext cx="2213001" cy="568618"/>
          </a:xfrm>
          <a:custGeom>
            <a:avLst/>
            <a:gdLst>
              <a:gd name="connsiteX0" fmla="*/ 0 w 2213001"/>
              <a:gd name="connsiteY0" fmla="*/ 76840 h 568618"/>
              <a:gd name="connsiteX1" fmla="*/ 61472 w 2213001"/>
              <a:gd name="connsiteY1" fmla="*/ 69156 h 568618"/>
              <a:gd name="connsiteX2" fmla="*/ 107576 w 2213001"/>
              <a:gd name="connsiteY2" fmla="*/ 53788 h 568618"/>
              <a:gd name="connsiteX3" fmla="*/ 176733 w 2213001"/>
              <a:gd name="connsiteY3" fmla="*/ 38420 h 568618"/>
              <a:gd name="connsiteX4" fmla="*/ 322729 w 2213001"/>
              <a:gd name="connsiteY4" fmla="*/ 23052 h 568618"/>
              <a:gd name="connsiteX5" fmla="*/ 614722 w 2213001"/>
              <a:gd name="connsiteY5" fmla="*/ 0 h 568618"/>
              <a:gd name="connsiteX6" fmla="*/ 1014292 w 2213001"/>
              <a:gd name="connsiteY6" fmla="*/ 7684 h 568618"/>
              <a:gd name="connsiteX7" fmla="*/ 1114185 w 2213001"/>
              <a:gd name="connsiteY7" fmla="*/ 38420 h 568618"/>
              <a:gd name="connsiteX8" fmla="*/ 1144921 w 2213001"/>
              <a:gd name="connsiteY8" fmla="*/ 61472 h 568618"/>
              <a:gd name="connsiteX9" fmla="*/ 1198709 w 2213001"/>
              <a:gd name="connsiteY9" fmla="*/ 122944 h 568618"/>
              <a:gd name="connsiteX10" fmla="*/ 1214077 w 2213001"/>
              <a:gd name="connsiteY10" fmla="*/ 176733 h 568618"/>
              <a:gd name="connsiteX11" fmla="*/ 1229445 w 2213001"/>
              <a:gd name="connsiteY11" fmla="*/ 376517 h 568618"/>
              <a:gd name="connsiteX12" fmla="*/ 1260181 w 2213001"/>
              <a:gd name="connsiteY12" fmla="*/ 522514 h 568618"/>
              <a:gd name="connsiteX13" fmla="*/ 1275549 w 2213001"/>
              <a:gd name="connsiteY13" fmla="*/ 545566 h 568618"/>
              <a:gd name="connsiteX14" fmla="*/ 1360074 w 2213001"/>
              <a:gd name="connsiteY14" fmla="*/ 568618 h 568618"/>
              <a:gd name="connsiteX15" fmla="*/ 1629015 w 2213001"/>
              <a:gd name="connsiteY15" fmla="*/ 560934 h 568618"/>
              <a:gd name="connsiteX16" fmla="*/ 1705855 w 2213001"/>
              <a:gd name="connsiteY16" fmla="*/ 553250 h 568618"/>
              <a:gd name="connsiteX17" fmla="*/ 1828800 w 2213001"/>
              <a:gd name="connsiteY17" fmla="*/ 545566 h 568618"/>
              <a:gd name="connsiteX18" fmla="*/ 1905640 w 2213001"/>
              <a:gd name="connsiteY18" fmla="*/ 537882 h 568618"/>
              <a:gd name="connsiteX19" fmla="*/ 2213001 w 2213001"/>
              <a:gd name="connsiteY19" fmla="*/ 537882 h 56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13001" h="568618">
                <a:moveTo>
                  <a:pt x="0" y="76840"/>
                </a:moveTo>
                <a:cubicBezTo>
                  <a:pt x="20491" y="74279"/>
                  <a:pt x="41280" y="73483"/>
                  <a:pt x="61472" y="69156"/>
                </a:cubicBezTo>
                <a:cubicBezTo>
                  <a:pt x="77312" y="65762"/>
                  <a:pt x="91924" y="57962"/>
                  <a:pt x="107576" y="53788"/>
                </a:cubicBezTo>
                <a:cubicBezTo>
                  <a:pt x="130393" y="47703"/>
                  <a:pt x="153478" y="42524"/>
                  <a:pt x="176733" y="38420"/>
                </a:cubicBezTo>
                <a:cubicBezTo>
                  <a:pt x="238298" y="27556"/>
                  <a:pt x="255972" y="32155"/>
                  <a:pt x="322729" y="23052"/>
                </a:cubicBezTo>
                <a:cubicBezTo>
                  <a:pt x="545179" y="-7282"/>
                  <a:pt x="209868" y="14995"/>
                  <a:pt x="614722" y="0"/>
                </a:cubicBezTo>
                <a:cubicBezTo>
                  <a:pt x="747912" y="2561"/>
                  <a:pt x="881249" y="919"/>
                  <a:pt x="1014292" y="7684"/>
                </a:cubicBezTo>
                <a:cubicBezTo>
                  <a:pt x="1025983" y="8278"/>
                  <a:pt x="1100494" y="33856"/>
                  <a:pt x="1114185" y="38420"/>
                </a:cubicBezTo>
                <a:cubicBezTo>
                  <a:pt x="1124430" y="46104"/>
                  <a:pt x="1135197" y="53138"/>
                  <a:pt x="1144921" y="61472"/>
                </a:cubicBezTo>
                <a:cubicBezTo>
                  <a:pt x="1166970" y="80371"/>
                  <a:pt x="1180200" y="99808"/>
                  <a:pt x="1198709" y="122944"/>
                </a:cubicBezTo>
                <a:cubicBezTo>
                  <a:pt x="1203832" y="140874"/>
                  <a:pt x="1210170" y="158500"/>
                  <a:pt x="1214077" y="176733"/>
                </a:cubicBezTo>
                <a:cubicBezTo>
                  <a:pt x="1227337" y="238614"/>
                  <a:pt x="1224350" y="320468"/>
                  <a:pt x="1229445" y="376517"/>
                </a:cubicBezTo>
                <a:cubicBezTo>
                  <a:pt x="1234862" y="436101"/>
                  <a:pt x="1235892" y="473936"/>
                  <a:pt x="1260181" y="522514"/>
                </a:cubicBezTo>
                <a:cubicBezTo>
                  <a:pt x="1264311" y="530774"/>
                  <a:pt x="1267718" y="540672"/>
                  <a:pt x="1275549" y="545566"/>
                </a:cubicBezTo>
                <a:cubicBezTo>
                  <a:pt x="1293900" y="557035"/>
                  <a:pt x="1338134" y="564230"/>
                  <a:pt x="1360074" y="568618"/>
                </a:cubicBezTo>
                <a:lnTo>
                  <a:pt x="1629015" y="560934"/>
                </a:lnTo>
                <a:cubicBezTo>
                  <a:pt x="1654731" y="559791"/>
                  <a:pt x="1680190" y="555224"/>
                  <a:pt x="1705855" y="553250"/>
                </a:cubicBezTo>
                <a:cubicBezTo>
                  <a:pt x="1746796" y="550101"/>
                  <a:pt x="1787859" y="548715"/>
                  <a:pt x="1828800" y="545566"/>
                </a:cubicBezTo>
                <a:cubicBezTo>
                  <a:pt x="1854465" y="543592"/>
                  <a:pt x="1879904" y="538397"/>
                  <a:pt x="1905640" y="537882"/>
                </a:cubicBezTo>
                <a:cubicBezTo>
                  <a:pt x="2008073" y="535833"/>
                  <a:pt x="2110547" y="537882"/>
                  <a:pt x="2213001" y="53788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문제를 해결하는 알고리즘을 개발하는 단계</a:t>
            </a:r>
            <a:endParaRPr lang="en-US" altLang="ko-KR" dirty="0"/>
          </a:p>
          <a:p>
            <a:r>
              <a:rPr lang="ko-KR" altLang="en-US" dirty="0"/>
              <a:t>순서도와 의사 코드를 도구로 사용</a:t>
            </a:r>
          </a:p>
          <a:p>
            <a:r>
              <a:rPr lang="ko-KR" altLang="en-US" dirty="0"/>
              <a:t>알고리즘은 프로그래밍 언어와는 무관</a:t>
            </a:r>
          </a:p>
          <a:p>
            <a:r>
              <a:rPr lang="ko-KR" altLang="en-US" dirty="0"/>
              <a:t>알고리즘은 원하는 결과를 얻기 위하여 밟아야 하는 단계에 집중적으로 초점을 맞추는 것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AF3E9-9CC2-F825-684E-490DB79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04" y="3429000"/>
            <a:ext cx="44862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4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 수정 및 디버깅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컴파일이나 실행 시에 오류가 발생할 수 있다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</a:rPr>
              <a:t>에러와 경고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에러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(error): </a:t>
            </a:r>
            <a:r>
              <a:rPr lang="ko-KR" altLang="en-US" dirty="0">
                <a:latin typeface="굴림" panose="020B0600000101010101" pitchFamily="50" charset="-127"/>
              </a:rPr>
              <a:t>심각한 오류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경고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(warning): </a:t>
            </a:r>
            <a:r>
              <a:rPr lang="ko-KR" altLang="en-US" dirty="0">
                <a:latin typeface="굴림" panose="020B0600000101010101" pitchFamily="50" charset="-127"/>
              </a:rPr>
              <a:t>경미한 오류</a:t>
            </a: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600" y="4378386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aptop with error | Free SVG">
            <a:extLst>
              <a:ext uri="{FF2B5EF4-FFF2-40B4-BE49-F238E27FC236}">
                <a16:creationId xmlns:a16="http://schemas.microsoft.com/office/drawing/2014/main" id="{1AE550FF-6958-5B37-E23C-F0EA9176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97" y="37335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오류의 종류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오류의 종류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컴파일 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대부분 문법적인 오류 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실행 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실행 중에 </a:t>
            </a:r>
            <a:r>
              <a:rPr lang="en-US" altLang="ko-KR" dirty="0">
                <a:latin typeface="굴림" panose="020B0600000101010101" pitchFamily="50" charset="-127"/>
              </a:rPr>
              <a:t>0</a:t>
            </a:r>
            <a:r>
              <a:rPr lang="ko-KR" altLang="en-US" dirty="0">
                <a:latin typeface="굴림" panose="020B0600000101010101" pitchFamily="50" charset="-127"/>
              </a:rPr>
              <a:t>으로 나누는 연산 같은 오류 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2"/>
            <a:endParaRPr lang="ko-KR" altLang="en-US" dirty="0">
              <a:latin typeface="굴림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논리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논리적으로 잘못되어서 결과가 의도했던 대로 나오지 않는 오류 </a:t>
            </a: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60" y="4231249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425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오류 수정 과정</a:t>
            </a:r>
          </a:p>
        </p:txBody>
      </p:sp>
      <p:pic>
        <p:nvPicPr>
          <p:cNvPr id="26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9872" y="1873214"/>
            <a:ext cx="7248702" cy="372076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 </a:t>
            </a:r>
            <a:r>
              <a:rPr lang="en-US" altLang="ko-KR" dirty="0">
                <a:latin typeface="+mj-ea"/>
              </a:rPr>
              <a:t>#1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3BE900-0C6B-833A-8E05-800ED956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9" y="1727009"/>
            <a:ext cx="7966702" cy="482286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</a:t>
            </a:r>
            <a:r>
              <a:rPr lang="en-US" altLang="ko-KR" dirty="0">
                <a:latin typeface="+mj-ea"/>
              </a:rPr>
              <a:t> #3</a:t>
            </a:r>
            <a:endParaRPr lang="ko-KR" altLang="en-US" dirty="0">
              <a:latin typeface="+mj-ea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C0ED5B3-AF9E-DB7F-940C-962C75F925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82088" y="1600200"/>
            <a:ext cx="7829962" cy="4728172"/>
          </a:xfrm>
        </p:spPr>
      </p:pic>
    </p:spTree>
    <p:extLst>
      <p:ext uri="{BB962C8B-B14F-4D97-AF65-F5344CB8AC3E}">
        <p14:creationId xmlns:p14="http://schemas.microsoft.com/office/powerpoint/2010/main" val="2046551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39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디버깅</a:t>
            </a:r>
          </a:p>
        </p:txBody>
      </p:sp>
      <p:sp>
        <p:nvSpPr>
          <p:cNvPr id="468042" name="Rectangle 7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디버깅</a:t>
            </a:r>
            <a:r>
              <a:rPr lang="en-US" altLang="ko-KR"/>
              <a:t>: </a:t>
            </a:r>
            <a:r>
              <a:rPr lang="ko-KR" altLang="en-US"/>
              <a:t>논리 오류를 찾는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E8677-F1C8-01E0-3F32-FBB900B9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363379"/>
            <a:ext cx="8040815" cy="268027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latin typeface="+mj-ea"/>
              </a:rPr>
              <a:t>디버거</a:t>
            </a:r>
            <a:r>
              <a:rPr lang="en-US" altLang="ko-KR" sz="3600" dirty="0">
                <a:latin typeface="+mj-ea"/>
              </a:rPr>
              <a:t>(debugger)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C8B04-E37B-DBEE-BE24-9E1889A3DA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프로그램을 한 </a:t>
            </a:r>
            <a:r>
              <a:rPr lang="ko-KR" altLang="en-US" dirty="0" err="1"/>
              <a:t>문장씩</a:t>
            </a:r>
            <a:r>
              <a:rPr lang="ko-KR" altLang="en-US" dirty="0"/>
              <a:t> 실행하면서 오류의 원인을 찾는 도구</a:t>
            </a:r>
          </a:p>
        </p:txBody>
      </p:sp>
      <p:sp>
        <p:nvSpPr>
          <p:cNvPr id="507949" name="Rectangle 45"/>
          <p:cNvSpPr>
            <a:spLocks noChangeArrowheads="1"/>
          </p:cNvSpPr>
          <p:nvPr/>
        </p:nvSpPr>
        <p:spPr bwMode="auto">
          <a:xfrm>
            <a:off x="0" y="167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EEB6CB-A51C-31ED-D03F-F91A0A65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6" y="2120901"/>
            <a:ext cx="7885568" cy="44112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알고리즘의 각 단계를 프로그래밍 언어를 이용하여 기술</a:t>
            </a:r>
          </a:p>
          <a:p>
            <a:r>
              <a:rPr lang="ko-KR" altLang="en-US" dirty="0"/>
              <a:t>알고리즘을 프로그래밍 언어의 문법에 맞추어 기술한 것을 </a:t>
            </a:r>
            <a:r>
              <a:rPr lang="ko-KR" altLang="en-US" i="1" dirty="0">
                <a:solidFill>
                  <a:schemeClr val="tx2"/>
                </a:solidFill>
              </a:rPr>
              <a:t>소스 프로그램</a:t>
            </a:r>
            <a:r>
              <a:rPr lang="en-US" altLang="ko-KR" i="1" dirty="0">
                <a:solidFill>
                  <a:schemeClr val="tx2"/>
                </a:solidFill>
              </a:rPr>
              <a:t>(source program)</a:t>
            </a:r>
            <a:r>
              <a:rPr lang="ko-KR" altLang="en-US" i="1" dirty="0">
                <a:solidFill>
                  <a:schemeClr val="tx2"/>
                </a:solidFill>
              </a:rPr>
              <a:t>이라고 한다</a:t>
            </a:r>
            <a:r>
              <a:rPr lang="en-US" altLang="ko-KR" i="1" dirty="0">
                <a:solidFill>
                  <a:schemeClr val="tx2"/>
                </a:solidFill>
              </a:rPr>
              <a:t>.</a:t>
            </a:r>
          </a:p>
          <a:p>
            <a:r>
              <a:rPr lang="ko-KR" altLang="en-US" dirty="0"/>
              <a:t>소스 프로그램은 주로 텍스트 에디터나 통합 개발 환경을 이용하여 작성한다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소스 파일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test.c</a:t>
            </a:r>
            <a:endParaRPr lang="ko-KR" altLang="en-US" dirty="0"/>
          </a:p>
        </p:txBody>
      </p:sp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0" y="2379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6560-744F-7269-63F6-AEF8B78E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98" y="3848100"/>
            <a:ext cx="80200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3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 프로그램을 오브젝트 파일로 변환하는 작업</a:t>
            </a:r>
            <a:endParaRPr lang="en-US" altLang="ko-KR" dirty="0"/>
          </a:p>
          <a:p>
            <a:r>
              <a:rPr lang="ko-KR" altLang="en-US" dirty="0"/>
              <a:t>오브젝트 파일 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test.obj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0" y="2344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BC9F2-1076-242F-086E-BB027F6C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8" y="3379787"/>
            <a:ext cx="7620000" cy="2266950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9A47E2B-58FF-2332-53B4-88814C149C80}"/>
              </a:ext>
            </a:extLst>
          </p:cNvPr>
          <p:cNvSpPr/>
          <p:nvPr/>
        </p:nvSpPr>
        <p:spPr>
          <a:xfrm>
            <a:off x="6057915" y="2468528"/>
            <a:ext cx="2897109" cy="1167894"/>
          </a:xfrm>
          <a:prstGeom prst="wedgeRoundRectCallout">
            <a:avLst>
              <a:gd name="adj1" fmla="val -6029"/>
              <a:gd name="adj2" fmla="val 77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이제야 좀 이해가 </a:t>
            </a:r>
            <a:r>
              <a:rPr lang="ko-KR" altLang="en-US" dirty="0" err="1"/>
              <a:t>되는군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74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538287"/>
            <a:ext cx="8153400" cy="449580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컴파일 오류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complie</a:t>
            </a:r>
            <a:r>
              <a:rPr lang="en-US" altLang="ko-KR" dirty="0">
                <a:solidFill>
                  <a:srgbClr val="FF0000"/>
                </a:solidFill>
              </a:rPr>
              <a:t> error): </a:t>
            </a:r>
            <a:r>
              <a:rPr lang="ko-KR" altLang="en-US" dirty="0"/>
              <a:t>문법 오류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He go to school;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7FABDE-1FDD-33E2-3FB6-31F4CC3E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75" y="2460613"/>
            <a:ext cx="5071450" cy="41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6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링크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컴파일된</a:t>
            </a:r>
            <a:r>
              <a:rPr lang="ko-KR" altLang="en-US" dirty="0"/>
              <a:t> 목적 프로그램을 라이브러리와 연결하여 실행 프로그램을 작성하는 것</a:t>
            </a:r>
            <a:endParaRPr lang="en-US" altLang="ko-KR" dirty="0"/>
          </a:p>
          <a:p>
            <a:r>
              <a:rPr lang="ko-KR" altLang="en-US" dirty="0"/>
              <a:t>실행 파일 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test.exe</a:t>
            </a:r>
            <a:endParaRPr lang="ko-KR" altLang="en-US" dirty="0"/>
          </a:p>
          <a:p>
            <a:r>
              <a:rPr lang="ko-KR" altLang="en-US" i="1" dirty="0">
                <a:solidFill>
                  <a:schemeClr val="tx2"/>
                </a:solidFill>
              </a:rPr>
              <a:t>라이브러리</a:t>
            </a:r>
            <a:r>
              <a:rPr lang="en-US" altLang="ko-KR" i="1" dirty="0">
                <a:solidFill>
                  <a:schemeClr val="tx2"/>
                </a:solidFill>
              </a:rPr>
              <a:t>(library):</a:t>
            </a:r>
            <a:r>
              <a:rPr lang="en-US" altLang="ko-KR" dirty="0"/>
              <a:t> </a:t>
            </a:r>
            <a:r>
              <a:rPr lang="ko-KR" altLang="en-US" dirty="0"/>
              <a:t>프로그래머들이 많이 사용되는 기능을 미리 작성해 놓은 것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입출력 기능</a:t>
            </a:r>
            <a:r>
              <a:rPr lang="en-US" altLang="ko-KR" dirty="0"/>
              <a:t>, </a:t>
            </a:r>
            <a:r>
              <a:rPr lang="ko-KR" altLang="en-US" dirty="0"/>
              <a:t>파일 처리</a:t>
            </a:r>
            <a:r>
              <a:rPr lang="en-US" altLang="ko-KR" dirty="0"/>
              <a:t>, </a:t>
            </a:r>
            <a:r>
              <a:rPr lang="ko-KR" altLang="en-US" dirty="0"/>
              <a:t>수학 함수 계산 </a:t>
            </a:r>
          </a:p>
          <a:p>
            <a:r>
              <a:rPr lang="ko-KR" altLang="en-US" dirty="0"/>
              <a:t>링크를 수행하는 프로그램을 </a:t>
            </a:r>
            <a:r>
              <a:rPr lang="ko-KR" altLang="en-US" i="1" dirty="0" err="1">
                <a:solidFill>
                  <a:schemeClr val="tx2"/>
                </a:solidFill>
              </a:rPr>
              <a:t>링커</a:t>
            </a:r>
            <a:r>
              <a:rPr lang="en-US" altLang="ko-KR" i="1" dirty="0">
                <a:solidFill>
                  <a:schemeClr val="tx2"/>
                </a:solidFill>
              </a:rPr>
              <a:t>(linker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</p:txBody>
      </p:sp>
      <p:sp>
        <p:nvSpPr>
          <p:cNvPr id="431109" name="Rectangle 5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3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오브젝트 파일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B5C2CEC-D09C-CE2A-DBB4-51EDB3D7786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6787" y="2117520"/>
            <a:ext cx="7210425" cy="3057525"/>
          </a:xfrm>
        </p:spPr>
      </p:pic>
    </p:spTree>
    <p:extLst>
      <p:ext uri="{BB962C8B-B14F-4D97-AF65-F5344CB8AC3E}">
        <p14:creationId xmlns:p14="http://schemas.microsoft.com/office/powerpoint/2010/main" val="859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링크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9375" y="1706732"/>
            <a:ext cx="594814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2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</TotalTime>
  <Words>690</Words>
  <Application>Microsoft Office PowerPoint</Application>
  <PresentationFormat>화면 슬라이드 쇼(4:3)</PresentationFormat>
  <Paragraphs>128</Paragraphs>
  <Slides>36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HY얕은샘물M</vt:lpstr>
      <vt:lpstr>HY엽서L</vt:lpstr>
      <vt:lpstr>굴림</vt:lpstr>
      <vt:lpstr>Arial</vt:lpstr>
      <vt:lpstr>Trebuchet MS</vt:lpstr>
      <vt:lpstr>Tw Cen MT</vt:lpstr>
      <vt:lpstr>Wingdings</vt:lpstr>
      <vt:lpstr>Wingdings 2</vt:lpstr>
      <vt:lpstr>가을</vt:lpstr>
      <vt:lpstr>Equation</vt:lpstr>
      <vt:lpstr>제 2장 프로그램 작성 과정</vt:lpstr>
      <vt:lpstr>프로그램 개발 과정</vt:lpstr>
      <vt:lpstr>설계</vt:lpstr>
      <vt:lpstr>소스 작성</vt:lpstr>
      <vt:lpstr>컴파일</vt:lpstr>
      <vt:lpstr>컴파일 오류</vt:lpstr>
      <vt:lpstr>링크</vt:lpstr>
      <vt:lpstr>오브젝트 파일</vt:lpstr>
      <vt:lpstr>링크</vt:lpstr>
      <vt:lpstr>실행 및 디버깅</vt:lpstr>
      <vt:lpstr>실행 및 디버깅</vt:lpstr>
      <vt:lpstr>디버깅</vt:lpstr>
      <vt:lpstr>디버깅의 유래</vt:lpstr>
      <vt:lpstr>소프트웨어의 유지 보수</vt:lpstr>
      <vt:lpstr>통합 개발 환경</vt:lpstr>
      <vt:lpstr>통합 개발 환경의 예</vt:lpstr>
      <vt:lpstr>비주얼 스튜디오 설치 </vt:lpstr>
      <vt:lpstr>솔루션과 프로젝트</vt:lpstr>
      <vt:lpstr>첫번째 프로그램</vt:lpstr>
      <vt:lpstr>헤더 파일 포함</vt:lpstr>
      <vt:lpstr>함수</vt:lpstr>
      <vt:lpstr>함수의 간략한 설명</vt:lpstr>
      <vt:lpstr>문장(명령문) </vt:lpstr>
      <vt:lpstr>printf() 호출</vt:lpstr>
      <vt:lpstr>함수의 반환값</vt:lpstr>
      <vt:lpstr>응용 프로그램 #1</vt:lpstr>
      <vt:lpstr>첫번째 버전</vt:lpstr>
      <vt:lpstr>줄바꿈 문자(개행 문자, newline character)</vt:lpstr>
      <vt:lpstr>변경된 프로그램</vt:lpstr>
      <vt:lpstr>오류 수정 및 디버깅</vt:lpstr>
      <vt:lpstr>오류의 종류</vt:lpstr>
      <vt:lpstr>오류 수정 과정</vt:lpstr>
      <vt:lpstr>오류 #1</vt:lpstr>
      <vt:lpstr>오류 #3</vt:lpstr>
      <vt:lpstr>디버깅</vt:lpstr>
      <vt:lpstr>디버거(debugger)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이하규</cp:lastModifiedBy>
  <cp:revision>302</cp:revision>
  <dcterms:created xsi:type="dcterms:W3CDTF">2007-06-29T06:43:39Z</dcterms:created>
  <dcterms:modified xsi:type="dcterms:W3CDTF">2023-02-27T01:13:20Z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